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  <p:sldMasterId id="2147483978" r:id="rId2"/>
  </p:sldMasterIdLst>
  <p:notesMasterIdLst>
    <p:notesMasterId r:id="rId12"/>
  </p:notesMasterIdLst>
  <p:sldIdLst>
    <p:sldId id="256" r:id="rId3"/>
    <p:sldId id="265" r:id="rId4"/>
    <p:sldId id="258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13C"/>
    <a:srgbClr val="0C0C1C"/>
    <a:srgbClr val="0A0034"/>
    <a:srgbClr val="2B537F"/>
    <a:srgbClr val="1D6D8D"/>
    <a:srgbClr val="0C1E28"/>
    <a:srgbClr val="010E2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8721"/>
  </p:normalViewPr>
  <p:slideViewPr>
    <p:cSldViewPr snapToGrid="0">
      <p:cViewPr>
        <p:scale>
          <a:sx n="63" d="100"/>
          <a:sy n="63" d="100"/>
        </p:scale>
        <p:origin x="24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46588-3C98-4DC5-8D56-9E25F1C5F31F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74C4-CD16-4E0A-8F96-4D3C9AEC441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1231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4C4-CD16-4E0A-8F96-4D3C9AEC441B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061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Seuranta: eli vertaillaan sitä, mitä sisällöt saa enemmän reaktioita, mitä kanavia käytetään eniten ja </a:t>
            </a:r>
            <a:r>
              <a:rPr lang="fi-FI" dirty="0" err="1"/>
              <a:t>sit</a:t>
            </a:r>
            <a:r>
              <a:rPr lang="fi-FI" dirty="0"/>
              <a:t> me painotetaan niitä </a:t>
            </a:r>
            <a:r>
              <a:rPr lang="fi-FI" dirty="0" err="1"/>
              <a:t>täs</a:t>
            </a:r>
            <a:r>
              <a:rPr lang="fi-FI" dirty="0"/>
              <a:t> kampanjassa. Voidaan esimerkiksi korostaa jotain sisältöjä</a:t>
            </a:r>
          </a:p>
          <a:p>
            <a:pPr marL="171450" indent="-171450">
              <a:buFontTx/>
              <a:buChar char="-"/>
            </a:pP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Meidän viestintäkanavat, </a:t>
            </a:r>
          </a:p>
          <a:p>
            <a:pPr marL="171450" indent="-171450">
              <a:buFontTx/>
              <a:buChar char="-"/>
            </a:pP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Nettisivuille on koottu kaikki materiaali, ja niihin perehtyminen vie aikaa toisin kuin </a:t>
            </a:r>
            <a:r>
              <a:rPr lang="fi-FI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sitte</a:t>
            </a: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i-FI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instagram</a:t>
            </a: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ja mainokset</a:t>
            </a:r>
          </a:p>
          <a:p>
            <a:pPr marL="171450" indent="-171450">
              <a:buFontTx/>
              <a:buChar char="-"/>
            </a:pP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Instagram tavoittaa kohderyhmän (15-25 vuotiaat nuoret)</a:t>
            </a:r>
          </a:p>
          <a:p>
            <a:pPr marL="171450" indent="-171450">
              <a:buFontTx/>
              <a:buChar char="-"/>
            </a:pP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Nuoret myös kulkee enemmän julkisilla ja </a:t>
            </a:r>
            <a:r>
              <a:rPr lang="fi-FI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sit</a:t>
            </a:r>
            <a:r>
              <a:rPr lang="fi-FI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samalla fyysiset mainokset tavoittaa muita ihmisiä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4C4-CD16-4E0A-8F96-4D3C9AEC441B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979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Koottu kaikki materiaali, mitä meillä on </a:t>
            </a:r>
          </a:p>
          <a:p>
            <a:pPr marL="171450" indent="-171450">
              <a:buFontTx/>
              <a:buChar char="-"/>
            </a:pPr>
            <a:r>
              <a:rPr lang="fi-FI" dirty="0"/>
              <a:t>Suunnitteilla animaatioita jotka ei välity ihan kuvista, modernimpaa ulkoasua, mielenkiintoisemmaksi</a:t>
            </a:r>
          </a:p>
          <a:p>
            <a:pPr marL="171450" indent="-171450">
              <a:buFontTx/>
              <a:buChar char="-"/>
            </a:pPr>
            <a:r>
              <a:rPr lang="fi-FI" dirty="0"/>
              <a:t>Tekstejä, kuvagalleria (anglismeja ja englantia arjessa), ajankohtaisia artikkeleita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4C4-CD16-4E0A-8F96-4D3C9AEC441B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528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Instagramissa julkaistaan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Finglish</a:t>
            </a:r>
            <a:r>
              <a:rPr lang="fi-FI" dirty="0"/>
              <a:t> ylilyöntejä ja </a:t>
            </a:r>
            <a:r>
              <a:rPr lang="fi-FI" dirty="0" err="1"/>
              <a:t>vaihtoehtosia</a:t>
            </a:r>
            <a:r>
              <a:rPr lang="fi-FI" dirty="0"/>
              <a:t> , </a:t>
            </a:r>
            <a:r>
              <a:rPr lang="fi-FI" dirty="0" err="1"/>
              <a:t>pyyhkäsy</a:t>
            </a:r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ja iskulauseita/väittämiä, vastamainonnan elementtejä</a:t>
            </a:r>
          </a:p>
          <a:p>
            <a:r>
              <a:rPr lang="fi-FI" dirty="0"/>
              <a:t>Tavoittaa hyvin kohderyhmän, kuvasisällöt sopii hyvin </a:t>
            </a:r>
            <a:r>
              <a:rPr lang="fi-FI" dirty="0" err="1"/>
              <a:t>instagramiin</a:t>
            </a:r>
            <a:r>
              <a:rPr lang="fi-FI" dirty="0"/>
              <a:t> tavoite olla hauskoja ja oivaltavia 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4C4-CD16-4E0A-8F96-4D3C9AEC441B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451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Fyysisiä mainoksia</a:t>
            </a:r>
          </a:p>
          <a:p>
            <a:r>
              <a:rPr lang="fi-FI" dirty="0"/>
              <a:t>Ajateltiin et erityisesti metroissa ja metroasemilla</a:t>
            </a:r>
          </a:p>
          <a:p>
            <a:r>
              <a:rPr lang="fi-FI" dirty="0"/>
              <a:t>Kohderyhmällä pk-seudulla asuvilla ei ole luultavasti omaa autoa, </a:t>
            </a:r>
          </a:p>
          <a:p>
            <a:r>
              <a:rPr lang="fi-FI" dirty="0"/>
              <a:t>Tarkoitus herättää kiinnostusta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4C4-CD16-4E0A-8F96-4D3C9AEC441B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778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CCE5D7-B845-D78E-BC64-4285E224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A9317093-B1F6-D401-5AF1-F244B9510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fi-FI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657834-F0CC-5490-FD0E-5192A6EA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2239CDB-1B66-FD7A-DDB3-933E0DD7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AA15C3E-4B7A-6165-B04F-7694EE1C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09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D1D4BE3-7F45-9756-A83F-4B920D8E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4AA83C6-E5E1-F45C-B30E-AF0EFAA8D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E260C8A-202E-10B6-08A7-F8C7BE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E55B463-265F-D2B2-1BF7-24AE1392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ACE1B4D-D65A-8FA2-27E6-27DFCF4D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772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636D77C0-42E8-48A1-85FB-9EB277276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390F4F3-B9C8-CF85-C343-28AB2D98E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9F2AF9C-6BE5-C2AC-171B-72828B60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60B2A3A-B33C-A7B4-2E9C-8511A62E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0763E3A-B3EF-3C41-3F40-58931756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99939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18845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3483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421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923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14517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246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4747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6343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169E2C3-53BA-4C6B-3F71-195BCB7C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FF8FEF3-3AC8-5243-F106-D5F0794C9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2C291C0-2DE0-70C6-AC75-64B21647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11379E5-F981-7180-8485-4D6E5F86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5EC7664-195A-CBF3-978C-8DF3BCD0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54001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1855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63858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69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D56CE4-88CC-3B66-7DB5-1020A489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B78B8AE-0EC0-9EFD-D7D5-57EC59A39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410769-86EA-CC50-5D03-8934560F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FFE9F8A-0BBE-45E1-5A2A-18DB394E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5E93ECD-0F8F-857F-D496-3D7C011B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050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966ACB-09F3-923D-E964-10188CFC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5847245-9324-5329-F1AE-6560A06C9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1D5729-38CB-6A3F-7182-E491A3694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D7EC28-2B17-8883-38A7-6BA92BDB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C543699-53FF-A9D3-81CA-94253A15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E6D7686-2A55-4176-0AF6-FC9DEBAA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037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B9C99-C9E0-4AA7-48C6-87FC5AF8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22651A3-9091-2ACC-A734-4CD2B9C9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AF59B3-24E2-BFC1-6FFD-D57A31CE7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66CB0E7-3868-D088-C794-F516B7A56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D2AA224-9361-C226-C850-A35CCF844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86614FE-3FBC-8EA8-62A6-E5DB8E1C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18069896-255A-7FA4-266C-1779BB9E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B0A7E8A-EA33-DF76-3F9F-667B11C5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793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2BE258-F47C-9F6F-3518-5ADA1CD9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C6082C6-7D4E-F5E2-8254-16CDF0F2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0AC4734-3324-F7E9-30CD-CDF9B433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0B94819-2F9D-1D81-97CE-557DE689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40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8D39F45-63DE-AF82-805C-48964EE4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C2B65BF-026A-5B96-024E-E6ACC257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D2B91A8-3A33-9CA6-2C6C-316A82C3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425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4DDC2B-01AF-8A6E-B18E-1CA0ECC3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A0C3C13-3F6E-3640-347D-63E216D8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53BCE4C-EB60-DC86-C0C5-29BD85F4A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067144D-9EFB-6DF8-07D5-856C6869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CD29AC4-7065-3743-C012-6975584B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78825A4-1D45-6725-897D-B847D0ED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608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4A270D-3A8E-8CE0-FA1B-7405BEB7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D9AB0C3-AFBC-8A5A-CB54-3F2E45511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722C7E-F143-BD8D-A0F1-5594B670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4D3145F-20DA-F6AA-B837-94E15D19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DB67315-E4E5-DC51-DCCC-7DAAE66F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E6EBBDC-B962-51C6-A2B3-98B69043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025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B4681B4-6AC4-28BF-79F2-0AE7BCD7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fi-FI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F99D75F-50CC-3F00-A850-80EBF348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fi-FI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FC2A41A-A096-FD12-DE1D-1F5A70CBE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4F37552-59DA-7D0E-FC95-3816B8A54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D9E1F8-6FFE-B84F-ABC2-3FC5E6E5C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416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6E9DB-7494-6E43-A282-B855FED018A8}" type="datetimeFigureOut">
              <a:rPr lang="fi-FI" smtClean="0"/>
              <a:t>10.5.2023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E94E9-34D0-1B49-8C53-495F45916A4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2222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1E28">
                <a:lumMod val="0"/>
              </a:srgbClr>
            </a:gs>
            <a:gs pos="0">
              <a:schemeClr val="accent1">
                <a:lumMod val="20000"/>
                <a:lumOff val="80000"/>
              </a:schemeClr>
            </a:gs>
            <a:gs pos="11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D653E6B-7C96-79E7-D74F-66D2C6DAF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6602"/>
            <a:ext cx="9144000" cy="1200330"/>
          </a:xfrm>
        </p:spPr>
        <p:txBody>
          <a:bodyPr>
            <a:normAutofit/>
          </a:bodyPr>
          <a:lstStyle/>
          <a:p>
            <a:r>
              <a:rPr lang="fi-FI" b="1">
                <a:solidFill>
                  <a:srgbClr val="02013C"/>
                </a:solidFill>
                <a:latin typeface="Futura"/>
                <a:ea typeface="Open Sans"/>
                <a:cs typeface="Hind Guntur"/>
              </a:rPr>
              <a:t>Suomeksi sanottuna.</a:t>
            </a:r>
            <a:endParaRPr lang="fi-FI" b="1" strike="sngStrike">
              <a:solidFill>
                <a:schemeClr val="bg1"/>
              </a:solidFill>
              <a:latin typeface="Open Sans"/>
              <a:ea typeface="Open Sans"/>
              <a:cs typeface="Hind Guntu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343F1-C536-E36E-04FF-3247656760C6}"/>
              </a:ext>
            </a:extLst>
          </p:cNvPr>
          <p:cNvSpPr txBox="1"/>
          <p:nvPr/>
        </p:nvSpPr>
        <p:spPr>
          <a:xfrm>
            <a:off x="7881035" y="5519172"/>
            <a:ext cx="4036290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err="1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Viestintä</a:t>
            </a:r>
            <a:r>
              <a:rPr lang="en-US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 ja </a:t>
            </a:r>
            <a:r>
              <a:rPr lang="en-US" err="1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digitaalinen</a:t>
            </a:r>
            <a:r>
              <a:rPr lang="en-US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 media</a:t>
            </a:r>
          </a:p>
          <a:p>
            <a:pPr algn="r"/>
            <a:r>
              <a:rPr lang="en-US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TU-C9291</a:t>
            </a:r>
          </a:p>
          <a:p>
            <a:pPr algn="r"/>
            <a:r>
              <a:rPr lang="en-US">
                <a:solidFill>
                  <a:srgbClr val="02013C"/>
                </a:solidFill>
                <a:latin typeface="Open Sans"/>
                <a:ea typeface="Calibri"/>
                <a:cs typeface="Calibri"/>
              </a:rPr>
              <a:t>11.04.2023</a:t>
            </a:r>
            <a:endParaRPr lang="en-US">
              <a:solidFill>
                <a:srgbClr val="02013C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C4671-8BA2-DD7F-22AB-4EDAC11F8CCD}"/>
              </a:ext>
            </a:extLst>
          </p:cNvPr>
          <p:cNvSpPr txBox="1"/>
          <p:nvPr/>
        </p:nvSpPr>
        <p:spPr>
          <a:xfrm>
            <a:off x="2230580" y="3095003"/>
            <a:ext cx="7370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sz="2000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</a:t>
            </a:r>
            <a:r>
              <a:rPr lang="sv-SE" sz="2000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AMPANJA ANGLISMIEN VÄHENTÄMISEKSI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9BFAF0-0841-1CBC-40DF-86217D194CC6}"/>
              </a:ext>
            </a:extLst>
          </p:cNvPr>
          <p:cNvCxnSpPr/>
          <p:nvPr/>
        </p:nvCxnSpPr>
        <p:spPr>
          <a:xfrm>
            <a:off x="2369126" y="2870146"/>
            <a:ext cx="70935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FF238A-9B05-9465-5492-0669BE214377}"/>
              </a:ext>
            </a:extLst>
          </p:cNvPr>
          <p:cNvSpPr txBox="1"/>
          <p:nvPr/>
        </p:nvSpPr>
        <p:spPr>
          <a:xfrm>
            <a:off x="274675" y="5103674"/>
            <a:ext cx="2148280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144000"/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Roosa Ripatti</a:t>
            </a:r>
          </a:p>
          <a:p>
            <a:pPr defTabSz="144000"/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Erik Oksanen</a:t>
            </a:r>
          </a:p>
          <a:p>
            <a:pPr defTabSz="144000"/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Antti Komulainen</a:t>
            </a:r>
          </a:p>
          <a:p>
            <a:pPr defTabSz="144000"/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Helmi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Tormilainen</a:t>
            </a:r>
            <a:endParaRPr lang="en-US" sz="1800">
              <a:solidFill>
                <a:schemeClr val="accent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44000"/>
            <a:r>
              <a:rPr lang="en-US" sz="1800">
                <a:solidFill>
                  <a:schemeClr val="accent1">
                    <a:lumMod val="50000"/>
                  </a:schemeClr>
                </a:solidFill>
                <a:latin typeface="Open Sans"/>
                <a:ea typeface="Open Sans"/>
                <a:cs typeface="Open Sans"/>
              </a:rPr>
              <a:t>Artturi Hiiro</a:t>
            </a:r>
          </a:p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668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9" y="358742"/>
            <a:ext cx="9301226" cy="1234230"/>
          </a:xfrm>
        </p:spPr>
        <p:txBody>
          <a:bodyPr>
            <a:normAutofit/>
          </a:bodyPr>
          <a:lstStyle/>
          <a:p>
            <a:r>
              <a:rPr lang="sv-SE" sz="3300" b="1" err="1">
                <a:solidFill>
                  <a:srgbClr val="02013C"/>
                </a:solidFill>
                <a:latin typeface="Futura"/>
                <a:cs typeface="Hind Guntur"/>
              </a:rPr>
              <a:t>Haluamme</a:t>
            </a:r>
            <a:r>
              <a:rPr lang="sv-SE" sz="3300" b="1">
                <a:solidFill>
                  <a:srgbClr val="02013C"/>
                </a:solidFill>
                <a:latin typeface="Futura"/>
                <a:cs typeface="Hind Guntur"/>
              </a:rPr>
              <a:t> </a:t>
            </a:r>
            <a:r>
              <a:rPr lang="sv-SE" sz="3300" b="1" err="1">
                <a:solidFill>
                  <a:srgbClr val="02013C"/>
                </a:solidFill>
                <a:latin typeface="Futura"/>
                <a:cs typeface="Hind Guntur"/>
              </a:rPr>
              <a:t>herättää</a:t>
            </a:r>
            <a:r>
              <a:rPr lang="sv-SE" sz="3300" b="1">
                <a:solidFill>
                  <a:srgbClr val="02013C"/>
                </a:solidFill>
                <a:latin typeface="Futura"/>
                <a:cs typeface="Hind Guntur"/>
              </a:rPr>
              <a:t> </a:t>
            </a:r>
            <a:r>
              <a:rPr lang="sv-SE" sz="3300" b="1" err="1">
                <a:solidFill>
                  <a:srgbClr val="02013C"/>
                </a:solidFill>
                <a:latin typeface="Futura"/>
                <a:cs typeface="Hind Guntur"/>
              </a:rPr>
              <a:t>ajatuksia</a:t>
            </a:r>
            <a:r>
              <a:rPr lang="sv-SE" sz="3300" b="1">
                <a:solidFill>
                  <a:srgbClr val="02013C"/>
                </a:solidFill>
                <a:latin typeface="Futura"/>
                <a:cs typeface="Hind Guntur"/>
              </a:rPr>
              <a:t> </a:t>
            </a:r>
            <a:r>
              <a:rPr lang="sv-SE" sz="3300" b="1" err="1">
                <a:solidFill>
                  <a:srgbClr val="02013C"/>
                </a:solidFill>
                <a:latin typeface="Futura"/>
                <a:cs typeface="Hind Guntur"/>
              </a:rPr>
              <a:t>suomen</a:t>
            </a:r>
            <a:r>
              <a:rPr lang="sv-SE" sz="3300" b="1">
                <a:solidFill>
                  <a:srgbClr val="02013C"/>
                </a:solidFill>
                <a:latin typeface="Futura"/>
                <a:cs typeface="Hind Guntur"/>
              </a:rPr>
              <a:t> </a:t>
            </a:r>
            <a:r>
              <a:rPr lang="sv-SE" sz="3300" b="1" err="1">
                <a:solidFill>
                  <a:srgbClr val="02013C"/>
                </a:solidFill>
                <a:latin typeface="Futura"/>
                <a:cs typeface="Hind Guntur"/>
              </a:rPr>
              <a:t>kielestä</a:t>
            </a:r>
            <a:r>
              <a:rPr lang="fi-FI" sz="3300" b="1">
                <a:solidFill>
                  <a:srgbClr val="02013C"/>
                </a:solidFill>
                <a:latin typeface="Futura"/>
                <a:cs typeface="Hind Guntur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3FC6F-8641-86AD-0B17-CDDB39137EC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052D164-A8BA-15CE-D22B-4B94691587D6}"/>
              </a:ext>
            </a:extLst>
          </p:cNvPr>
          <p:cNvSpPr txBox="1">
            <a:spLocks/>
          </p:cNvSpPr>
          <p:nvPr/>
        </p:nvSpPr>
        <p:spPr>
          <a:xfrm>
            <a:off x="649108" y="1785335"/>
            <a:ext cx="5889813" cy="3690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Suomen kielen ilmaisuvoima on heikentynyt etenkin nuorten keskuudessa</a:t>
            </a:r>
          </a:p>
          <a:p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Nuorten kiinnostus suomen kieltä kohtaan on heikkoa</a:t>
            </a:r>
          </a:p>
          <a:p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Yhtenä syynä voidaan pitää anglismien ja </a:t>
            </a:r>
            <a:r>
              <a:rPr lang="fi-FI" sz="2200" err="1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finglishin</a:t>
            </a:r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 lisääntymistä</a:t>
            </a:r>
          </a:p>
          <a:p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Haluamme lisätä keskustelua </a:t>
            </a:r>
            <a:r>
              <a:rPr lang="fi-FI" sz="2200" err="1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finglishin</a:t>
            </a:r>
            <a:r>
              <a:rPr lang="fi-FI" sz="2200">
                <a:solidFill>
                  <a:srgbClr val="02013C"/>
                </a:solidFill>
                <a:latin typeface="Open Sans"/>
                <a:ea typeface="Open Sans"/>
                <a:cs typeface="Open Sans"/>
              </a:rPr>
              <a:t> yleisyydestä ja tarpeellisuudesta </a:t>
            </a:r>
            <a:endParaRPr lang="fi-FI" sz="2200">
              <a:solidFill>
                <a:srgbClr val="0201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6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7BCBE366-1BDE-2DEC-3E07-00E953B3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1962" y="1960666"/>
            <a:ext cx="5194031" cy="2509948"/>
          </a:xfrm>
          <a:prstGeom prst="rect">
            <a:avLst/>
          </a:prstGeom>
          <a:ln>
            <a:noFill/>
          </a:ln>
          <a:effectLst>
            <a:softEdge rad="200531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E965E0-32A1-ADEC-22D9-9159A5F94A33}"/>
              </a:ext>
            </a:extLst>
          </p:cNvPr>
          <p:cNvCxnSpPr>
            <a:cxnSpLocks/>
          </p:cNvCxnSpPr>
          <p:nvPr/>
        </p:nvCxnSpPr>
        <p:spPr>
          <a:xfrm>
            <a:off x="811669" y="1714553"/>
            <a:ext cx="4937967" cy="2032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3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26" y="385002"/>
            <a:ext cx="11132739" cy="1325563"/>
          </a:xfrm>
        </p:spPr>
        <p:txBody>
          <a:bodyPr>
            <a:normAutofit/>
          </a:bodyPr>
          <a:lstStyle/>
          <a:p>
            <a:r>
              <a:rPr lang="fi-FI" sz="3200" b="1">
                <a:solidFill>
                  <a:srgbClr val="02013C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Haluamme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saada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nuoret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ajattelemaan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omaa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finglishin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käyttöään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 </a:t>
            </a:r>
            <a:r>
              <a:rPr lang="en-GB" sz="3200" b="1" err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enemmän</a:t>
            </a:r>
            <a:r>
              <a:rPr lang="en-GB" sz="3200" b="1">
                <a:solidFill>
                  <a:srgbClr val="02013C"/>
                </a:solidFill>
                <a:latin typeface="Futura" panose="020B0602020204020303" pitchFamily="34" charset="-79"/>
                <a:ea typeface="Open Sans" panose="020B0606030504020204" pitchFamily="34" charset="0"/>
                <a:cs typeface="Futura" panose="020B0602020204020303" pitchFamily="34" charset="-79"/>
              </a:rPr>
              <a:t>.</a:t>
            </a:r>
            <a:endParaRPr lang="fi-FI" sz="2400" b="1">
              <a:solidFill>
                <a:srgbClr val="02013C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sp>
        <p:nvSpPr>
          <p:cNvPr id="9" name="Sisällön paikkamerkki 2">
            <a:extLst>
              <a:ext uri="{FF2B5EF4-FFF2-40B4-BE49-F238E27FC236}">
                <a16:creationId xmlns:a16="http://schemas.microsoft.com/office/drawing/2014/main" id="{A602C2C3-EB35-08B0-33C8-673A5908EF24}"/>
              </a:ext>
            </a:extLst>
          </p:cNvPr>
          <p:cNvSpPr txBox="1">
            <a:spLocks/>
          </p:cNvSpPr>
          <p:nvPr/>
        </p:nvSpPr>
        <p:spPr>
          <a:xfrm>
            <a:off x="6500191" y="1710565"/>
            <a:ext cx="5131345" cy="3560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i-FI" sz="2400" b="1">
                <a:solidFill>
                  <a:srgbClr val="0A0034"/>
                </a:solidFill>
                <a:latin typeface="Futura"/>
              </a:rPr>
              <a:t>Kohderyhmä:</a:t>
            </a:r>
            <a:r>
              <a:rPr lang="fi-FI" sz="2400" b="1">
                <a:solidFill>
                  <a:srgbClr val="0A0034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fi-FI" sz="2400">
                <a:solidFill>
                  <a:srgbClr val="0A0034"/>
                </a:solidFill>
                <a:latin typeface="Open Sans"/>
                <a:ea typeface="Open Sans"/>
                <a:cs typeface="Open Sans"/>
              </a:rPr>
              <a:t>15</a:t>
            </a:r>
            <a:r>
              <a:rPr lang="fi-FI" sz="2400">
                <a:solidFill>
                  <a:srgbClr val="212529"/>
                </a:solidFill>
                <a:latin typeface="Open Sans"/>
                <a:ea typeface="Noto Sans"/>
                <a:cs typeface="Noto Sans"/>
              </a:rPr>
              <a:t>–</a:t>
            </a:r>
            <a:r>
              <a:rPr lang="fi-FI" sz="2400">
                <a:solidFill>
                  <a:srgbClr val="0A0034"/>
                </a:solidFill>
                <a:latin typeface="Open Sans"/>
                <a:ea typeface="Open Sans"/>
                <a:cs typeface="Open Sans"/>
              </a:rPr>
              <a:t>25</a:t>
            </a:r>
            <a:r>
              <a:rPr lang="en-GB" sz="2400">
                <a:latin typeface="Open Sans"/>
                <a:ea typeface="Open Sans"/>
                <a:cs typeface="Open Sans"/>
              </a:rPr>
              <a:t>-vuotiaat </a:t>
            </a:r>
            <a:r>
              <a:rPr lang="en-GB" sz="2400" err="1">
                <a:latin typeface="Open Sans"/>
                <a:ea typeface="Open Sans"/>
                <a:cs typeface="Open Sans"/>
              </a:rPr>
              <a:t>nuoret</a:t>
            </a:r>
            <a:r>
              <a:rPr lang="en-GB" sz="2400">
                <a:latin typeface="Open Sans"/>
                <a:ea typeface="Open Sans"/>
                <a:cs typeface="Open Sans"/>
              </a:rPr>
              <a:t>, </a:t>
            </a:r>
            <a:r>
              <a:rPr lang="en-GB" sz="2400" err="1">
                <a:latin typeface="Open Sans"/>
                <a:ea typeface="Open Sans"/>
                <a:cs typeface="Open Sans"/>
              </a:rPr>
              <a:t>jotka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käyttävät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runsaasti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anglismeja</a:t>
            </a:r>
            <a:r>
              <a:rPr lang="en-GB" sz="2400">
                <a:latin typeface="Open Sans"/>
                <a:ea typeface="Open Sans"/>
                <a:cs typeface="Open Sans"/>
              </a:rPr>
              <a:t> </a:t>
            </a:r>
            <a:endParaRPr lang="en-GB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fi-FI" sz="2400" b="1">
                <a:solidFill>
                  <a:srgbClr val="0A0034"/>
                </a:solidFill>
                <a:latin typeface="Futura"/>
                <a:cs typeface="Calibri" panose="020F0502020204030204"/>
              </a:rPr>
              <a:t>Toimintaympäristö: </a:t>
            </a:r>
            <a:r>
              <a:rPr lang="en-GB" sz="2400" err="1">
                <a:latin typeface="Open Sans"/>
                <a:ea typeface="Open Sans"/>
                <a:cs typeface="Open Sans"/>
              </a:rPr>
              <a:t>jatkuva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informaatiotulva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fi-FI" sz="2400">
                <a:latin typeface="Open Sans"/>
                <a:ea typeface="Open Sans"/>
                <a:cs typeface="Open Sans"/>
              </a:rPr>
              <a:t>mediakentillä sekä kansainvälistyvä Suomi</a:t>
            </a:r>
          </a:p>
          <a:p>
            <a:pPr marL="0" indent="0">
              <a:lnSpc>
                <a:spcPct val="100000"/>
              </a:lnSpc>
              <a:buNone/>
            </a:pPr>
            <a:endParaRPr lang="fi-FI" sz="1800">
              <a:solidFill>
                <a:srgbClr val="0A003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Bildobjekt 17" descr="En bild som visar vatten, utomhus, ö, Vattenresurser&#10;&#10;Automatiskt genererad beskrivning">
            <a:extLst>
              <a:ext uri="{FF2B5EF4-FFF2-40B4-BE49-F238E27FC236}">
                <a16:creationId xmlns:a16="http://schemas.microsoft.com/office/drawing/2014/main" id="{EC9899D8-2F05-3FF7-AC9C-0BCD6089DC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159253">
            <a:off x="1421896" y="3973016"/>
            <a:ext cx="3709383" cy="247246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0" name="Bild 29" descr="Passare kontur">
            <a:extLst>
              <a:ext uri="{FF2B5EF4-FFF2-40B4-BE49-F238E27FC236}">
                <a16:creationId xmlns:a16="http://schemas.microsoft.com/office/drawing/2014/main" id="{6EEE7E20-679E-7712-FFF8-F52B97648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96390">
            <a:off x="2821585" y="4349854"/>
            <a:ext cx="910006" cy="88113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09E57D-A81B-9811-F4DF-C1A8B4BC6F7B}"/>
              </a:ext>
            </a:extLst>
          </p:cNvPr>
          <p:cNvCxnSpPr>
            <a:cxnSpLocks/>
          </p:cNvCxnSpPr>
          <p:nvPr/>
        </p:nvCxnSpPr>
        <p:spPr>
          <a:xfrm>
            <a:off x="672960" y="1607586"/>
            <a:ext cx="10492409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B5E7837F-C994-F784-51AA-04E06338A975}"/>
              </a:ext>
            </a:extLst>
          </p:cNvPr>
          <p:cNvSpPr txBox="1">
            <a:spLocks/>
          </p:cNvSpPr>
          <p:nvPr/>
        </p:nvSpPr>
        <p:spPr>
          <a:xfrm>
            <a:off x="482140" y="1659591"/>
            <a:ext cx="5982305" cy="2217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i-FI" sz="2400" b="1">
                <a:solidFill>
                  <a:srgbClr val="0A0034"/>
                </a:solidFill>
                <a:latin typeface="Futura"/>
                <a:cs typeface="FUTURA MEDIUM" panose="020B0602020204020303" pitchFamily="34" charset="-79"/>
              </a:rPr>
              <a:t>Tavoite: </a:t>
            </a:r>
            <a:r>
              <a:rPr lang="en-GB" sz="2400" err="1">
                <a:latin typeface="Open Sans"/>
                <a:ea typeface="Open Sans"/>
                <a:cs typeface="Open Sans"/>
              </a:rPr>
              <a:t>suomen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kielen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arvostus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ja</a:t>
            </a:r>
            <a:r>
              <a:rPr lang="en-GB" sz="2400">
                <a:latin typeface="Open Sans"/>
                <a:ea typeface="Open Sans"/>
                <a:cs typeface="Open Sans"/>
              </a:rPr>
              <a:t> </a:t>
            </a:r>
            <a:r>
              <a:rPr lang="en-GB" sz="2400" err="1">
                <a:latin typeface="Open Sans"/>
                <a:ea typeface="Open Sans"/>
                <a:cs typeface="Open Sans"/>
              </a:rPr>
              <a:t>laadukkuus</a:t>
            </a:r>
            <a:endParaRPr lang="en-GB" sz="2400">
              <a:latin typeface="Open Sans"/>
              <a:ea typeface="Open Sans"/>
              <a:cs typeface="Open Sans"/>
            </a:endParaRPr>
          </a:p>
          <a:p>
            <a:pPr>
              <a:lnSpc>
                <a:spcPct val="100000"/>
              </a:lnSpc>
            </a:pPr>
            <a:r>
              <a:rPr lang="fi-FI" sz="2400" b="1">
                <a:solidFill>
                  <a:srgbClr val="0A0034"/>
                </a:solidFill>
                <a:latin typeface="Futura"/>
                <a:cs typeface="Calibri" panose="020F0502020204030204"/>
              </a:rPr>
              <a:t>Haasteet</a:t>
            </a:r>
            <a:r>
              <a:rPr lang="fi-FI" sz="2400" b="1">
                <a:solidFill>
                  <a:srgbClr val="0A0034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fi-FI" sz="2400">
                <a:solidFill>
                  <a:srgbClr val="0A0034"/>
                </a:solidFill>
                <a:latin typeface="Open Sans"/>
                <a:ea typeface="Open Sans"/>
                <a:cs typeface="Open Sans"/>
              </a:rPr>
              <a:t>kielen arvostuksen puute, vanhahtavuus</a:t>
            </a:r>
            <a:endParaRPr lang="fi-FI" sz="2400">
              <a:solidFill>
                <a:srgbClr val="0A003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9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161" y="2540000"/>
            <a:ext cx="4651774" cy="1449726"/>
          </a:xfrm>
        </p:spPr>
        <p:txBody>
          <a:bodyPr>
            <a:normAutofit/>
          </a:bodyPr>
          <a:lstStyle/>
          <a:p>
            <a:pPr algn="ctr"/>
            <a:r>
              <a:rPr lang="fi-FI" sz="4000" b="1" dirty="0">
                <a:solidFill>
                  <a:srgbClr val="02013C"/>
                </a:solidFill>
                <a:latin typeface="Futura"/>
                <a:cs typeface="Hind Guntur"/>
              </a:rPr>
              <a:t>Luova konsepti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529E88-184E-7E47-7D74-F12468724A24}"/>
              </a:ext>
            </a:extLst>
          </p:cNvPr>
          <p:cNvCxnSpPr>
            <a:cxnSpLocks/>
          </p:cNvCxnSpPr>
          <p:nvPr/>
        </p:nvCxnSpPr>
        <p:spPr>
          <a:xfrm>
            <a:off x="3888681" y="3575144"/>
            <a:ext cx="3315243" cy="1016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A4781B3-B5B7-1C9C-CC60-20AB6D8F2234}"/>
              </a:ext>
            </a:extLst>
          </p:cNvPr>
          <p:cNvGrpSpPr/>
          <p:nvPr/>
        </p:nvGrpSpPr>
        <p:grpSpPr>
          <a:xfrm>
            <a:off x="7186924" y="-264006"/>
            <a:ext cx="3860690" cy="3713321"/>
            <a:chOff x="4945020" y="-59239"/>
            <a:chExt cx="3860690" cy="37133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BD567F-343E-0304-1F42-045047CAE760}"/>
                </a:ext>
              </a:extLst>
            </p:cNvPr>
            <p:cNvSpPr txBox="1"/>
            <p:nvPr/>
          </p:nvSpPr>
          <p:spPr>
            <a:xfrm>
              <a:off x="5991586" y="1065752"/>
              <a:ext cx="2743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err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Pääviesti</a:t>
              </a:r>
              <a:endParaRPr lang="en-US" b="1">
                <a:solidFill>
                  <a:srgbClr val="02013C"/>
                </a:solidFill>
                <a:latin typeface="Futura" panose="020B0602020204020303" pitchFamily="34" charset="-79"/>
                <a:ea typeface="Calibri"/>
                <a:cs typeface="Futura" panose="020B0602020204020303" pitchFamily="34" charset="-79"/>
              </a:endParaRPr>
            </a:p>
            <a:p>
              <a:pPr algn="l"/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Suomeksi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sanottuna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pic>
          <p:nvPicPr>
            <p:cNvPr id="18" name="Graphic 18" descr="Thought bubble outline">
              <a:extLst>
                <a:ext uri="{FF2B5EF4-FFF2-40B4-BE49-F238E27FC236}">
                  <a16:creationId xmlns:a16="http://schemas.microsoft.com/office/drawing/2014/main" id="{553A3EA0-47A0-F902-4352-F58C9854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5020" y="-59239"/>
              <a:ext cx="3860690" cy="371332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6BFAD-C737-FACD-AACA-D607C48D6866}"/>
              </a:ext>
            </a:extLst>
          </p:cNvPr>
          <p:cNvGrpSpPr/>
          <p:nvPr/>
        </p:nvGrpSpPr>
        <p:grpSpPr>
          <a:xfrm>
            <a:off x="521955" y="3292959"/>
            <a:ext cx="3760974" cy="3653549"/>
            <a:chOff x="3309665" y="3969254"/>
            <a:chExt cx="3760974" cy="36535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F7F4E4-F16D-D0B3-2D5F-5A27D00F9DF2}"/>
                </a:ext>
              </a:extLst>
            </p:cNvPr>
            <p:cNvSpPr txBox="1"/>
            <p:nvPr/>
          </p:nvSpPr>
          <p:spPr>
            <a:xfrm>
              <a:off x="4327439" y="5817709"/>
              <a:ext cx="27432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err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Visuaalisuus</a:t>
              </a:r>
              <a:endParaRPr lang="en-US" b="1">
                <a:solidFill>
                  <a:srgbClr val="02013C"/>
                </a:solidFill>
                <a:latin typeface="Futura" panose="020B0602020204020303" pitchFamily="34" charset="-79"/>
                <a:ea typeface="Calibri"/>
                <a:cs typeface="Futura" panose="020B0602020204020303" pitchFamily="34" charset="-79"/>
              </a:endParaRPr>
            </a:p>
            <a:p>
              <a:pPr marL="285750" indent="-285750" algn="l">
                <a:buFontTx/>
                <a:buChar char="-"/>
              </a:pP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moderni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ilme</a:t>
              </a:r>
              <a:endParaRPr lang="en-US" sz="1400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algn="l">
                <a:buFontTx/>
                <a:buChar char="-"/>
              </a:pP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sinisen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sävyjä</a:t>
              </a:r>
              <a:endParaRPr lang="en-US" sz="1400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l"/>
              <a:endParaRPr lang="en-US" b="1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9" name="Graphic 18" descr="Thought bubble outline">
              <a:extLst>
                <a:ext uri="{FF2B5EF4-FFF2-40B4-BE49-F238E27FC236}">
                  <a16:creationId xmlns:a16="http://schemas.microsoft.com/office/drawing/2014/main" id="{4C6EE4BA-9877-7117-9DB3-04288FB4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 flipV="1">
              <a:off x="3309665" y="3969254"/>
              <a:ext cx="3698324" cy="365354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1DE92-069E-5E1A-E60A-E4C1D200AB01}"/>
              </a:ext>
            </a:extLst>
          </p:cNvPr>
          <p:cNvGrpSpPr/>
          <p:nvPr/>
        </p:nvGrpSpPr>
        <p:grpSpPr>
          <a:xfrm>
            <a:off x="1968" y="-283275"/>
            <a:ext cx="4067393" cy="3994408"/>
            <a:chOff x="45" y="-288355"/>
            <a:chExt cx="4087713" cy="39994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F85C61-A01C-CF9F-54D7-4046F1445056}"/>
                </a:ext>
              </a:extLst>
            </p:cNvPr>
            <p:cNvSpPr txBox="1"/>
            <p:nvPr/>
          </p:nvSpPr>
          <p:spPr>
            <a:xfrm>
              <a:off x="1130177" y="635461"/>
              <a:ext cx="248766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err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Viesti</a:t>
              </a:r>
              <a:endParaRPr lang="en-US" b="1">
                <a:solidFill>
                  <a:srgbClr val="02013C"/>
                </a:solidFill>
                <a:latin typeface="Futura" panose="020B0602020204020303" pitchFamily="34" charset="-79"/>
                <a:ea typeface="Calibri"/>
                <a:cs typeface="Futura" panose="020B0602020204020303" pitchFamily="34" charset="-79"/>
              </a:endParaRPr>
            </a:p>
            <a:p>
              <a:pPr algn="l"/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Englannin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kielen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lisääminen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ei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automaattisesti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tuo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lisäarvoa</a:t>
              </a:r>
              <a:r>
                <a:rPr lang="en-US" sz="1400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pic>
          <p:nvPicPr>
            <p:cNvPr id="21" name="Graphic 20" descr="Thought bubble outline">
              <a:extLst>
                <a:ext uri="{FF2B5EF4-FFF2-40B4-BE49-F238E27FC236}">
                  <a16:creationId xmlns:a16="http://schemas.microsoft.com/office/drawing/2014/main" id="{9427BE5D-A785-175D-02C7-82080620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5" y="-288355"/>
              <a:ext cx="4087713" cy="399948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5F6BA2-68A9-56CE-7F8D-191F8D6C2A5D}"/>
              </a:ext>
            </a:extLst>
          </p:cNvPr>
          <p:cNvGrpSpPr/>
          <p:nvPr/>
        </p:nvGrpSpPr>
        <p:grpSpPr>
          <a:xfrm>
            <a:off x="7088780" y="2994517"/>
            <a:ext cx="3980873" cy="3574293"/>
            <a:chOff x="4406540" y="3284077"/>
            <a:chExt cx="3980873" cy="35742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2AC926-0DF0-3730-A49C-8839B74EA243}"/>
                </a:ext>
              </a:extLst>
            </p:cNvPr>
            <p:cNvSpPr txBox="1"/>
            <p:nvPr/>
          </p:nvSpPr>
          <p:spPr>
            <a:xfrm>
              <a:off x="5622174" y="5025042"/>
              <a:ext cx="2743200" cy="80021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err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Viestin</a:t>
              </a:r>
              <a:r>
                <a:rPr lang="en-US" b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 </a:t>
              </a:r>
              <a:r>
                <a:rPr lang="en-US" b="1" err="1">
                  <a:solidFill>
                    <a:srgbClr val="02013C"/>
                  </a:solidFill>
                  <a:latin typeface="Futura" panose="020B0602020204020303" pitchFamily="34" charset="-79"/>
                  <a:ea typeface="Calibri"/>
                  <a:cs typeface="Futura" panose="020B0602020204020303" pitchFamily="34" charset="-79"/>
                </a:rPr>
                <a:t>sävy</a:t>
              </a:r>
              <a:endParaRPr lang="en-US" b="1">
                <a:solidFill>
                  <a:srgbClr val="02013C"/>
                </a:solidFill>
                <a:latin typeface="Futura" panose="020B0602020204020303" pitchFamily="34" charset="-79"/>
                <a:ea typeface="Calibri"/>
                <a:cs typeface="Futura" panose="020B0602020204020303" pitchFamily="34" charset="-79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samaistuttava</a:t>
              </a:r>
              <a:endParaRPr lang="en-GB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GB" sz="1400" err="1">
                  <a:solidFill>
                    <a:srgbClr val="0201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humoristinen</a:t>
              </a:r>
              <a:endParaRPr lang="en-US" sz="1400">
                <a:solidFill>
                  <a:srgbClr val="020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" name="Graphic 18" descr="Thought bubble outline">
              <a:extLst>
                <a:ext uri="{FF2B5EF4-FFF2-40B4-BE49-F238E27FC236}">
                  <a16:creationId xmlns:a16="http://schemas.microsoft.com/office/drawing/2014/main" id="{879C336B-67E1-A5E9-10D7-8B5395D1A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4406540" y="3284077"/>
              <a:ext cx="3980873" cy="357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90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1" y="388066"/>
            <a:ext cx="10515600" cy="1325563"/>
          </a:xfrm>
        </p:spPr>
        <p:txBody>
          <a:bodyPr>
            <a:normAutofit/>
          </a:bodyPr>
          <a:lstStyle/>
          <a:p>
            <a:r>
              <a:rPr lang="fi-FI" sz="4200" b="1">
                <a:solidFill>
                  <a:srgbClr val="02013C"/>
                </a:solidFill>
                <a:latin typeface="Futura"/>
                <a:cs typeface="Hind Guntur"/>
              </a:rPr>
              <a:t>Kampanjan toteutus</a:t>
            </a: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2D13653D-2D72-BFE5-D349-8B4C6C75B669}"/>
              </a:ext>
            </a:extLst>
          </p:cNvPr>
          <p:cNvSpPr txBox="1"/>
          <p:nvPr/>
        </p:nvSpPr>
        <p:spPr>
          <a:xfrm>
            <a:off x="4519977" y="2456446"/>
            <a:ext cx="11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solidFill>
                  <a:srgbClr val="02013C"/>
                </a:solidFill>
              </a:rPr>
              <a:t>Nettisivut</a:t>
            </a: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25081E5B-0E1A-2983-2F05-661368FE6B51}"/>
              </a:ext>
            </a:extLst>
          </p:cNvPr>
          <p:cNvSpPr txBox="1"/>
          <p:nvPr/>
        </p:nvSpPr>
        <p:spPr>
          <a:xfrm>
            <a:off x="4519977" y="3719222"/>
            <a:ext cx="127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solidFill>
                  <a:schemeClr val="accent1">
                    <a:lumMod val="50000"/>
                  </a:schemeClr>
                </a:solidFill>
              </a:rPr>
              <a:t>Instagram</a:t>
            </a:r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8048C728-BB9E-07F9-922F-860F93D16CC9}"/>
              </a:ext>
            </a:extLst>
          </p:cNvPr>
          <p:cNvSpPr txBox="1"/>
          <p:nvPr/>
        </p:nvSpPr>
        <p:spPr>
          <a:xfrm>
            <a:off x="4519978" y="4886989"/>
            <a:ext cx="157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solidFill>
                  <a:schemeClr val="accent1">
                    <a:lumMod val="50000"/>
                  </a:schemeClr>
                </a:solidFill>
              </a:rPr>
              <a:t>Mainokset julkisessa liikenteessä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7C7B62CE-D440-F445-1A41-53002DBECBED}"/>
              </a:ext>
            </a:extLst>
          </p:cNvPr>
          <p:cNvCxnSpPr>
            <a:cxnSpLocks/>
          </p:cNvCxnSpPr>
          <p:nvPr/>
        </p:nvCxnSpPr>
        <p:spPr>
          <a:xfrm flipV="1">
            <a:off x="3027918" y="2775016"/>
            <a:ext cx="1345368" cy="651845"/>
          </a:xfrm>
          <a:prstGeom prst="straightConnector1">
            <a:avLst/>
          </a:prstGeom>
          <a:ln w="9525" cap="flat" cmpd="sng" algn="ctr">
            <a:solidFill>
              <a:srgbClr val="0201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56A139CC-23D1-74F2-05B6-39F099FD647F}"/>
              </a:ext>
            </a:extLst>
          </p:cNvPr>
          <p:cNvCxnSpPr>
            <a:cxnSpLocks/>
          </p:cNvCxnSpPr>
          <p:nvPr/>
        </p:nvCxnSpPr>
        <p:spPr>
          <a:xfrm>
            <a:off x="3101264" y="4493622"/>
            <a:ext cx="1272022" cy="681592"/>
          </a:xfrm>
          <a:prstGeom prst="straightConnector1">
            <a:avLst/>
          </a:prstGeom>
          <a:ln w="9525" cap="flat" cmpd="sng" algn="ctr">
            <a:solidFill>
              <a:srgbClr val="0201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Suorakulmio 26">
            <a:extLst>
              <a:ext uri="{FF2B5EF4-FFF2-40B4-BE49-F238E27FC236}">
                <a16:creationId xmlns:a16="http://schemas.microsoft.com/office/drawing/2014/main" id="{E3E9B226-8901-185F-4D6A-160CF98FCDD4}"/>
              </a:ext>
            </a:extLst>
          </p:cNvPr>
          <p:cNvSpPr/>
          <p:nvPr/>
        </p:nvSpPr>
        <p:spPr>
          <a:xfrm>
            <a:off x="1272899" y="3259332"/>
            <a:ext cx="1365599" cy="1289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/>
              <a:t>Pääviestit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A2F18-A052-9A24-1A90-44D186DD67F4}"/>
              </a:ext>
            </a:extLst>
          </p:cNvPr>
          <p:cNvCxnSpPr>
            <a:cxnSpLocks/>
          </p:cNvCxnSpPr>
          <p:nvPr/>
        </p:nvCxnSpPr>
        <p:spPr>
          <a:xfrm>
            <a:off x="484909" y="1492746"/>
            <a:ext cx="7107382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Suorakulmio 38">
            <a:extLst>
              <a:ext uri="{FF2B5EF4-FFF2-40B4-BE49-F238E27FC236}">
                <a16:creationId xmlns:a16="http://schemas.microsoft.com/office/drawing/2014/main" id="{7C9B144F-4372-3BFB-1C95-638C6E048002}"/>
              </a:ext>
            </a:extLst>
          </p:cNvPr>
          <p:cNvSpPr/>
          <p:nvPr/>
        </p:nvSpPr>
        <p:spPr>
          <a:xfrm>
            <a:off x="8600310" y="2150134"/>
            <a:ext cx="1970247" cy="819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Kampanjan kesto: 6 viikkoa</a:t>
            </a:r>
          </a:p>
        </p:txBody>
      </p:sp>
      <p:cxnSp>
        <p:nvCxnSpPr>
          <p:cNvPr id="8" name="Suora nuoliyhdysviiva 7">
            <a:extLst>
              <a:ext uri="{FF2B5EF4-FFF2-40B4-BE49-F238E27FC236}">
                <a16:creationId xmlns:a16="http://schemas.microsoft.com/office/drawing/2014/main" id="{6F4797BE-75F4-0C39-7473-A53D48C6FC6D}"/>
              </a:ext>
            </a:extLst>
          </p:cNvPr>
          <p:cNvCxnSpPr>
            <a:cxnSpLocks/>
          </p:cNvCxnSpPr>
          <p:nvPr/>
        </p:nvCxnSpPr>
        <p:spPr>
          <a:xfrm>
            <a:off x="3057479" y="3903888"/>
            <a:ext cx="1315807" cy="0"/>
          </a:xfrm>
          <a:prstGeom prst="straightConnector1">
            <a:avLst/>
          </a:prstGeom>
          <a:ln w="9525" cap="flat" cmpd="sng" algn="ctr">
            <a:solidFill>
              <a:srgbClr val="0201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uora nuoliyhdysviiva 10">
            <a:extLst>
              <a:ext uri="{FF2B5EF4-FFF2-40B4-BE49-F238E27FC236}">
                <a16:creationId xmlns:a16="http://schemas.microsoft.com/office/drawing/2014/main" id="{20F9865C-58E0-4362-A131-CB86D49F28A5}"/>
              </a:ext>
            </a:extLst>
          </p:cNvPr>
          <p:cNvCxnSpPr>
            <a:cxnSpLocks/>
          </p:cNvCxnSpPr>
          <p:nvPr/>
        </p:nvCxnSpPr>
        <p:spPr>
          <a:xfrm flipV="1">
            <a:off x="5050414" y="2860463"/>
            <a:ext cx="0" cy="759783"/>
          </a:xfrm>
          <a:prstGeom prst="straightConnector1">
            <a:avLst/>
          </a:prstGeom>
          <a:ln w="9525" cap="flat" cmpd="sng" algn="ctr">
            <a:solidFill>
              <a:srgbClr val="02013C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Suorakulmio 14">
            <a:extLst>
              <a:ext uri="{FF2B5EF4-FFF2-40B4-BE49-F238E27FC236}">
                <a16:creationId xmlns:a16="http://schemas.microsoft.com/office/drawing/2014/main" id="{CD9CAAFD-E988-679B-DE70-577ED2E7485A}"/>
              </a:ext>
            </a:extLst>
          </p:cNvPr>
          <p:cNvSpPr/>
          <p:nvPr/>
        </p:nvSpPr>
        <p:spPr>
          <a:xfrm>
            <a:off x="8600309" y="3084780"/>
            <a:ext cx="1970247" cy="819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Vaikutusalue:  </a:t>
            </a:r>
          </a:p>
          <a:p>
            <a:pPr algn="ctr"/>
            <a:r>
              <a:rPr lang="fi-FI" dirty="0"/>
              <a:t>PK-seutu</a:t>
            </a: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6727BA2F-A55B-1925-146C-A6918580EA3D}"/>
              </a:ext>
            </a:extLst>
          </p:cNvPr>
          <p:cNvSpPr/>
          <p:nvPr/>
        </p:nvSpPr>
        <p:spPr>
          <a:xfrm>
            <a:off x="8600309" y="4047319"/>
            <a:ext cx="1970247" cy="1464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/>
              <a:t>Seuranta:</a:t>
            </a:r>
          </a:p>
          <a:p>
            <a:pPr algn="ctr"/>
            <a:r>
              <a:rPr lang="fi-FI"/>
              <a:t>Vertaillaan sisältöjä ja liikennettä eri kanavissa</a:t>
            </a:r>
          </a:p>
        </p:txBody>
      </p:sp>
      <p:cxnSp>
        <p:nvCxnSpPr>
          <p:cNvPr id="35" name="Kulmayhdysviiva 34">
            <a:extLst>
              <a:ext uri="{FF2B5EF4-FFF2-40B4-BE49-F238E27FC236}">
                <a16:creationId xmlns:a16="http://schemas.microsoft.com/office/drawing/2014/main" id="{7CB09C12-F2EA-5489-02CD-697D8E1B7F5C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H="1" flipV="1">
            <a:off x="5698289" y="2641112"/>
            <a:ext cx="397711" cy="2707542"/>
          </a:xfrm>
          <a:prstGeom prst="bentConnector3">
            <a:avLst>
              <a:gd name="adj1" fmla="val -57479"/>
            </a:avLst>
          </a:prstGeom>
          <a:ln w="9525" cap="flat" cmpd="sng" algn="ctr">
            <a:solidFill>
              <a:srgbClr val="02013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83" y="321647"/>
            <a:ext cx="10515600" cy="1238478"/>
          </a:xfrm>
        </p:spPr>
        <p:txBody>
          <a:bodyPr>
            <a:normAutofit/>
          </a:bodyPr>
          <a:lstStyle/>
          <a:p>
            <a:r>
              <a:rPr lang="fi-FI" sz="4200" b="1">
                <a:solidFill>
                  <a:srgbClr val="02013C"/>
                </a:solidFill>
                <a:latin typeface="Futura"/>
                <a:cs typeface="Hind Guntur"/>
              </a:rPr>
              <a:t>Nettisivut</a:t>
            </a:r>
          </a:p>
        </p:txBody>
      </p: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7C7B62CE-D440-F445-1A41-53002DBECBED}"/>
              </a:ext>
            </a:extLst>
          </p:cNvPr>
          <p:cNvCxnSpPr>
            <a:cxnSpLocks/>
          </p:cNvCxnSpPr>
          <p:nvPr/>
        </p:nvCxnSpPr>
        <p:spPr>
          <a:xfrm flipV="1">
            <a:off x="3786189" y="2568218"/>
            <a:ext cx="1345368" cy="6518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56A139CC-23D1-74F2-05B6-39F099FD647F}"/>
              </a:ext>
            </a:extLst>
          </p:cNvPr>
          <p:cNvCxnSpPr>
            <a:cxnSpLocks/>
          </p:cNvCxnSpPr>
          <p:nvPr/>
        </p:nvCxnSpPr>
        <p:spPr>
          <a:xfrm>
            <a:off x="3859535" y="4286824"/>
            <a:ext cx="1272022" cy="68159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A2F18-A052-9A24-1A90-44D186DD67F4}"/>
              </a:ext>
            </a:extLst>
          </p:cNvPr>
          <p:cNvCxnSpPr>
            <a:cxnSpLocks/>
          </p:cNvCxnSpPr>
          <p:nvPr/>
        </p:nvCxnSpPr>
        <p:spPr>
          <a:xfrm>
            <a:off x="1371283" y="1438958"/>
            <a:ext cx="658059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Kuva 2">
            <a:extLst>
              <a:ext uri="{FF2B5EF4-FFF2-40B4-BE49-F238E27FC236}">
                <a16:creationId xmlns:a16="http://schemas.microsoft.com/office/drawing/2014/main" id="{F11BB1D0-2394-FE53-0520-14F698A9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83" y="1713142"/>
            <a:ext cx="2563088" cy="2081488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57E7151-FA8E-9DA1-7681-E952A455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283" y="3947647"/>
            <a:ext cx="2566169" cy="2616124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C782C548-D661-807C-07EB-057E1ADC0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993" y="1713142"/>
            <a:ext cx="3755881" cy="4869485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EB2134A5-3BA2-8133-B409-2F1C72B35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415" y="3649952"/>
            <a:ext cx="2617835" cy="293267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D0050B98-E124-C83D-1EED-D0403CBAD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415" y="1713142"/>
            <a:ext cx="2611798" cy="16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6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isällön paikkamerkki 4" descr="Kuva, joka sisältää kohteen teksti, taivas, kuvakaappaus, sisä-&#10;&#10;Kuvaus luotu automaattisesti">
            <a:extLst>
              <a:ext uri="{FF2B5EF4-FFF2-40B4-BE49-F238E27FC236}">
                <a16:creationId xmlns:a16="http://schemas.microsoft.com/office/drawing/2014/main" id="{652B0D0B-D1A7-EC08-0D29-F3130390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54" b="51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7" name="Kuva 6" descr="Kuva, joka sisältää kohteen Verkkosivusto&#10;&#10;Kuvaus luotu automaattisesti">
            <a:extLst>
              <a:ext uri="{FF2B5EF4-FFF2-40B4-BE49-F238E27FC236}">
                <a16:creationId xmlns:a16="http://schemas.microsoft.com/office/drawing/2014/main" id="{624AEC25-581B-D6DD-DA22-CC63520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43" y="717646"/>
            <a:ext cx="2549313" cy="5178867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602D4C66-1460-F0FB-B7F7-E1DF37E58B00}"/>
              </a:ext>
            </a:extLst>
          </p:cNvPr>
          <p:cNvSpPr txBox="1">
            <a:spLocks/>
          </p:cNvSpPr>
          <p:nvPr/>
        </p:nvSpPr>
        <p:spPr>
          <a:xfrm>
            <a:off x="236910" y="2482851"/>
            <a:ext cx="2183813" cy="2188736"/>
          </a:xfrm>
          <a:prstGeom prst="rect">
            <a:avLst/>
          </a:prstGeom>
          <a:blipFill>
            <a:blip r:embed="rId6"/>
            <a:stretch>
              <a:fillRect l="-1104" t="-2" r="-1104" b="-18383"/>
            </a:stretch>
          </a:blipFill>
        </p:spPr>
        <p:txBody>
          <a:bodyPr wrap="square" rtlCol="0">
            <a:spAutoFit/>
          </a:bodyPr>
          <a:lstStyle/>
          <a:p>
            <a:endParaRPr lang="fi-FI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67B51FA7-39B9-7A91-4A26-CE21EF8BE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052" y="2482852"/>
            <a:ext cx="2183813" cy="2188736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6B91EE3A-C35F-0C54-BBF1-0B6DAAA29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134" y="2497632"/>
            <a:ext cx="2183814" cy="2173956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42595A2F-303B-3AC9-2840-9EA824F9E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277" y="2497632"/>
            <a:ext cx="2183814" cy="2173955"/>
          </a:xfrm>
          <a:prstGeom prst="rect">
            <a:avLst/>
          </a:prstGeom>
        </p:spPr>
      </p:pic>
      <p:cxnSp>
        <p:nvCxnSpPr>
          <p:cNvPr id="14" name="Straight Arrow Connector 3">
            <a:extLst>
              <a:ext uri="{FF2B5EF4-FFF2-40B4-BE49-F238E27FC236}">
                <a16:creationId xmlns:a16="http://schemas.microsoft.com/office/drawing/2014/main" id="{E8DE0EA2-8294-717A-465B-C67DEA90491A}"/>
              </a:ext>
            </a:extLst>
          </p:cNvPr>
          <p:cNvCxnSpPr>
            <a:cxnSpLocks/>
          </p:cNvCxnSpPr>
          <p:nvPr/>
        </p:nvCxnSpPr>
        <p:spPr>
          <a:xfrm>
            <a:off x="763205" y="1505998"/>
            <a:ext cx="3080809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tsikko 1">
            <a:extLst>
              <a:ext uri="{FF2B5EF4-FFF2-40B4-BE49-F238E27FC236}">
                <a16:creationId xmlns:a16="http://schemas.microsoft.com/office/drawing/2014/main" id="{86E02DC8-B597-CDC2-0D7C-5B687F98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1" y="388066"/>
            <a:ext cx="10515600" cy="1325563"/>
          </a:xfrm>
        </p:spPr>
        <p:txBody>
          <a:bodyPr>
            <a:normAutofit/>
          </a:bodyPr>
          <a:lstStyle/>
          <a:p>
            <a:r>
              <a:rPr lang="fi-FI" sz="4200" b="1">
                <a:solidFill>
                  <a:srgbClr val="02013C"/>
                </a:solidFill>
                <a:latin typeface="Futura"/>
                <a:cs typeface="Hind Guntur"/>
              </a:rPr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159040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 descr="Kuva, joka sisältää kohteen teksti, sisä-, katto, juna&#10;&#10;Kuvaus luotu automaattisesti">
            <a:extLst>
              <a:ext uri="{FF2B5EF4-FFF2-40B4-BE49-F238E27FC236}">
                <a16:creationId xmlns:a16="http://schemas.microsoft.com/office/drawing/2014/main" id="{0763BED5-EDDA-9F5D-27F8-308D83A5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54"/>
            <a:ext cx="12192000" cy="8199119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DD95ECD-E890-77FB-3B03-C2401E6F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44" y="303178"/>
            <a:ext cx="10526128" cy="2268572"/>
          </a:xfrm>
        </p:spPr>
        <p:txBody>
          <a:bodyPr>
            <a:normAutofit/>
          </a:bodyPr>
          <a:lstStyle/>
          <a:p>
            <a:r>
              <a:rPr lang="fi-FI" sz="4000" b="1">
                <a:solidFill>
                  <a:schemeClr val="bg1"/>
                </a:solidFill>
                <a:latin typeface="Futura"/>
                <a:cs typeface="Hind Guntur"/>
              </a:rPr>
              <a:t>Mainokset </a:t>
            </a:r>
            <a:br>
              <a:rPr lang="fi-FI" sz="4000" b="1">
                <a:latin typeface="Futura"/>
                <a:cs typeface="Hind Guntur"/>
              </a:rPr>
            </a:br>
            <a:r>
              <a:rPr lang="fi-FI" sz="4000" b="1">
                <a:solidFill>
                  <a:schemeClr val="bg1"/>
                </a:solidFill>
                <a:latin typeface="Futura"/>
                <a:cs typeface="Hind Guntur"/>
              </a:rPr>
              <a:t>julkisessa</a:t>
            </a:r>
            <a:br>
              <a:rPr lang="fi-FI" sz="4000" b="1">
                <a:solidFill>
                  <a:schemeClr val="bg1"/>
                </a:solidFill>
                <a:latin typeface="Futura"/>
                <a:cs typeface="Hind Guntur"/>
              </a:rPr>
            </a:br>
            <a:r>
              <a:rPr lang="fi-FI" sz="4000" b="1">
                <a:solidFill>
                  <a:schemeClr val="bg1"/>
                </a:solidFill>
                <a:latin typeface="Futura"/>
                <a:cs typeface="Hind Guntur"/>
              </a:rPr>
              <a:t>liikenteessä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A2F18-A052-9A24-1A90-44D186DD67F4}"/>
              </a:ext>
            </a:extLst>
          </p:cNvPr>
          <p:cNvCxnSpPr>
            <a:cxnSpLocks/>
          </p:cNvCxnSpPr>
          <p:nvPr/>
        </p:nvCxnSpPr>
        <p:spPr>
          <a:xfrm flipV="1">
            <a:off x="1167897" y="2284818"/>
            <a:ext cx="3783463" cy="827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73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creenshot, line, symbol, rectangle&#10;&#10;Description automatically generated">
            <a:extLst>
              <a:ext uri="{FF2B5EF4-FFF2-40B4-BE49-F238E27FC236}">
                <a16:creationId xmlns:a16="http://schemas.microsoft.com/office/drawing/2014/main" id="{10C5E811-E0AB-A29E-414C-22497392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879"/>
            <a:ext cx="12192000" cy="7229757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8D653E6B-7C96-79E7-D74F-66D2C6DAF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46" y="303387"/>
            <a:ext cx="4572000" cy="570323"/>
          </a:xfrm>
        </p:spPr>
        <p:txBody>
          <a:bodyPr>
            <a:normAutofit/>
          </a:bodyPr>
          <a:lstStyle/>
          <a:p>
            <a:r>
              <a:rPr lang="fi-FI" sz="2400" b="1">
                <a:solidFill>
                  <a:srgbClr val="02013C"/>
                </a:solidFill>
                <a:latin typeface="Futura"/>
                <a:ea typeface="Open Sans"/>
                <a:cs typeface="Hind Guntur"/>
              </a:rPr>
              <a:t>Suomeksi sanottuna.</a:t>
            </a:r>
            <a:endParaRPr lang="fi-FI" sz="2400" b="1" strike="sngStrike">
              <a:solidFill>
                <a:schemeClr val="bg1"/>
              </a:solidFill>
              <a:latin typeface="Open Sans"/>
              <a:ea typeface="Open Sans"/>
              <a:cs typeface="Hind Guntur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9BFAF0-0841-1CBC-40DF-86217D194CC6}"/>
              </a:ext>
            </a:extLst>
          </p:cNvPr>
          <p:cNvCxnSpPr>
            <a:cxnSpLocks/>
          </p:cNvCxnSpPr>
          <p:nvPr/>
        </p:nvCxnSpPr>
        <p:spPr>
          <a:xfrm>
            <a:off x="436116" y="941864"/>
            <a:ext cx="40648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80470A-35F3-1D42-067D-45C0467BA092}"/>
              </a:ext>
            </a:extLst>
          </p:cNvPr>
          <p:cNvSpPr txBox="1"/>
          <p:nvPr/>
        </p:nvSpPr>
        <p:spPr>
          <a:xfrm>
            <a:off x="2468518" y="18288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Strategia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B8CC6-FBE3-AE0F-81C5-AC749EFACE17}"/>
              </a:ext>
            </a:extLst>
          </p:cNvPr>
          <p:cNvSpPr txBox="1"/>
          <p:nvPr/>
        </p:nvSpPr>
        <p:spPr>
          <a:xfrm>
            <a:off x="2306946" y="3734837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Luova konsepti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4EACE-CFAA-811F-5EB5-824B7CCAF827}"/>
              </a:ext>
            </a:extLst>
          </p:cNvPr>
          <p:cNvSpPr txBox="1"/>
          <p:nvPr/>
        </p:nvSpPr>
        <p:spPr>
          <a:xfrm>
            <a:off x="2468518" y="555281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b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Toteutus</a:t>
            </a:r>
          </a:p>
        </p:txBody>
      </p:sp>
      <p:pic>
        <p:nvPicPr>
          <p:cNvPr id="15" name="Picture 14" descr="A picture containing text, font, white, symbol&#10;&#10;Description automatically generated">
            <a:extLst>
              <a:ext uri="{FF2B5EF4-FFF2-40B4-BE49-F238E27FC236}">
                <a16:creationId xmlns:a16="http://schemas.microsoft.com/office/drawing/2014/main" id="{14505522-EF78-810A-5AA2-24F97E3D1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9" y="5375205"/>
            <a:ext cx="1159291" cy="724557"/>
          </a:xfrm>
          <a:prstGeom prst="rect">
            <a:avLst/>
          </a:prstGeom>
        </p:spPr>
      </p:pic>
      <p:pic>
        <p:nvPicPr>
          <p:cNvPr id="17" name="Picture 16" descr="A magnifying glass with gears&#10;&#10;Description automatically generated">
            <a:extLst>
              <a:ext uri="{FF2B5EF4-FFF2-40B4-BE49-F238E27FC236}">
                <a16:creationId xmlns:a16="http://schemas.microsoft.com/office/drawing/2014/main" id="{958DB8E2-0C1A-1EFD-9AAA-2D77C4F3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3506754"/>
            <a:ext cx="1260890" cy="7880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52B1EE-059E-210D-055F-B26D0DC7777F}"/>
              </a:ext>
            </a:extLst>
          </p:cNvPr>
          <p:cNvSpPr txBox="1"/>
          <p:nvPr/>
        </p:nvSpPr>
        <p:spPr>
          <a:xfrm>
            <a:off x="7669161" y="1644134"/>
            <a:ext cx="371659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I" sz="1400" err="1">
                <a:latin typeface="Open Sans"/>
                <a:ea typeface="Open Sans"/>
                <a:cs typeface="Open Sans"/>
              </a:rPr>
              <a:t>Innostavan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mediasisällön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myötä</a:t>
            </a:r>
            <a:r>
              <a:rPr lang="en-FI" sz="1400">
                <a:latin typeface="Open Sans"/>
                <a:ea typeface="Open Sans"/>
                <a:cs typeface="Open Sans"/>
              </a:rPr>
              <a:t> 15</a:t>
            </a:r>
            <a:r>
              <a:rPr lang="en-US" sz="1400">
                <a:solidFill>
                  <a:srgbClr val="212529"/>
                </a:solidFill>
                <a:latin typeface="Open Sans"/>
                <a:ea typeface="Noto Sans"/>
                <a:cs typeface="Noto Sans"/>
              </a:rPr>
              <a:t>–</a:t>
            </a:r>
            <a:r>
              <a:rPr lang="en-FI" sz="1400">
                <a:latin typeface="Open Sans"/>
                <a:ea typeface="Open Sans"/>
                <a:cs typeface="Open Sans"/>
              </a:rPr>
              <a:t>25-vuotiaat </a:t>
            </a:r>
            <a:r>
              <a:rPr lang="en-FI" sz="1400" err="1">
                <a:latin typeface="Open Sans"/>
                <a:ea typeface="Open Sans"/>
                <a:cs typeface="Open Sans"/>
              </a:rPr>
              <a:t>kiinnittäisivät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jatkossa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huomiota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anglismeihin</a:t>
            </a:r>
            <a:r>
              <a:rPr lang="en-FI" sz="1400">
                <a:latin typeface="Open Sans"/>
                <a:ea typeface="Open Sans"/>
                <a:cs typeface="Open Sans"/>
              </a:rPr>
              <a:t> </a:t>
            </a:r>
            <a:r>
              <a:rPr lang="en-FI" sz="1400" err="1">
                <a:latin typeface="Open Sans"/>
                <a:ea typeface="Open Sans"/>
                <a:cs typeface="Open Sans"/>
              </a:rPr>
              <a:t>ympärillään</a:t>
            </a:r>
            <a:endParaRPr lang="en-US" sz="1400" err="1">
              <a:latin typeface="Open Sans"/>
              <a:ea typeface="Open Sans"/>
              <a:cs typeface="Open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E4D8E5-4010-2B93-41E2-75F6D674ABCD}"/>
              </a:ext>
            </a:extLst>
          </p:cNvPr>
          <p:cNvSpPr txBox="1"/>
          <p:nvPr/>
        </p:nvSpPr>
        <p:spPr>
          <a:xfrm>
            <a:off x="7669161" y="3442449"/>
            <a:ext cx="3716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Jotta saamme viestimme perille, tulee kampanjan sävyn olla moderni ja kevyt. Tämä hoituu näyttävillä kampanjasivuilla ja humoristisilla sisällöillä.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CBDEA-16FB-25AD-C3C1-F2039C48D5D2}"/>
              </a:ext>
            </a:extLst>
          </p:cNvPr>
          <p:cNvSpPr txBox="1"/>
          <p:nvPr/>
        </p:nvSpPr>
        <p:spPr>
          <a:xfrm>
            <a:off x="7669161" y="5283353"/>
            <a:ext cx="3716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Kampanjan mainoksia esitetään julkisessa liikenteessä ja kuvamateriaalia Instagramissa. Nettisivut kokoavat kaiken tiedon.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47438-A332-4BC2-3A52-6A0A838C8ADB}"/>
              </a:ext>
            </a:extLst>
          </p:cNvPr>
          <p:cNvSpPr txBox="1"/>
          <p:nvPr/>
        </p:nvSpPr>
        <p:spPr>
          <a:xfrm>
            <a:off x="10809111" y="-183445"/>
            <a:ext cx="1382889" cy="97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B3509-CE80-0E75-139A-B97E6D2733FE}"/>
              </a:ext>
            </a:extLst>
          </p:cNvPr>
          <p:cNvSpPr txBox="1"/>
          <p:nvPr/>
        </p:nvSpPr>
        <p:spPr>
          <a:xfrm>
            <a:off x="0" y="-239889"/>
            <a:ext cx="522112" cy="97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</TotalTime>
  <Words>360</Words>
  <Application>Microsoft Macintosh PowerPoint</Application>
  <PresentationFormat>Laajakuva</PresentationFormat>
  <Paragraphs>72</Paragraphs>
  <Slides>9</Slides>
  <Notes>5</Notes>
  <HiddenSlides>0</HiddenSlides>
  <MMClips>0</MMClips>
  <ScaleCrop>false</ScaleCrop>
  <HeadingPairs>
    <vt:vector size="6" baseType="variant">
      <vt:variant>
        <vt:lpstr>Käytetyt fontit</vt:lpstr>
      </vt:variant>
      <vt:variant>
        <vt:i4>6</vt:i4>
      </vt:variant>
      <vt:variant>
        <vt:lpstr>Teema</vt:lpstr>
      </vt:variant>
      <vt:variant>
        <vt:i4>2</vt:i4>
      </vt:variant>
      <vt:variant>
        <vt:lpstr>Dian otsikot</vt:lpstr>
      </vt:variant>
      <vt:variant>
        <vt:i4>9</vt:i4>
      </vt:variant>
    </vt:vector>
  </HeadingPairs>
  <TitlesOfParts>
    <vt:vector size="17" baseType="lpstr">
      <vt:lpstr>-webkit-standard</vt:lpstr>
      <vt:lpstr>Arial</vt:lpstr>
      <vt:lpstr>Calibri</vt:lpstr>
      <vt:lpstr>Calibri Light</vt:lpstr>
      <vt:lpstr>Futura</vt:lpstr>
      <vt:lpstr>Open Sans</vt:lpstr>
      <vt:lpstr>Office-tema</vt:lpstr>
      <vt:lpstr>Office-tema</vt:lpstr>
      <vt:lpstr>Suomeksi sanottuna.</vt:lpstr>
      <vt:lpstr>Haluamme herättää ajatuksia suomen kielestä.</vt:lpstr>
      <vt:lpstr>Haluamme saada nuoret ajattelemaan omaa finglishin käyttöään enemmän.</vt:lpstr>
      <vt:lpstr>Luova konsepti</vt:lpstr>
      <vt:lpstr>Kampanjan toteutus</vt:lpstr>
      <vt:lpstr>Nettisivut</vt:lpstr>
      <vt:lpstr>Instagram</vt:lpstr>
      <vt:lpstr>Mainokset  julkisessa liikenteessä</vt:lpstr>
      <vt:lpstr>Suomeksi sanottuna.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Tormilainen Helmi</dc:creator>
  <cp:lastModifiedBy>Tormilainen Helmi</cp:lastModifiedBy>
  <cp:revision>1</cp:revision>
  <dcterms:created xsi:type="dcterms:W3CDTF">2023-05-09T13:42:10Z</dcterms:created>
  <dcterms:modified xsi:type="dcterms:W3CDTF">2023-05-10T18:14:33Z</dcterms:modified>
</cp:coreProperties>
</file>